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29"/>
  </p:notesMasterIdLst>
  <p:sldIdLst>
    <p:sldId id="256" r:id="rId12"/>
    <p:sldId id="258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FEC6A-DA3D-4FAA-B056-E4AEAF1201D0}" v="2" dt="2023-07-14T07:32:33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yna Rosiak" userId="944ca42667d02c11" providerId="LiveId" clId="{252FEC6A-DA3D-4FAA-B056-E4AEAF1201D0}"/>
    <pc:docChg chg="undo custSel modSld sldOrd">
      <pc:chgData name="Justyna Rosiak" userId="944ca42667d02c11" providerId="LiveId" clId="{252FEC6A-DA3D-4FAA-B056-E4AEAF1201D0}" dt="2023-07-14T07:49:40.965" v="26"/>
      <pc:docMkLst>
        <pc:docMk/>
      </pc:docMkLst>
      <pc:sldChg chg="modSp mod">
        <pc:chgData name="Justyna Rosiak" userId="944ca42667d02c11" providerId="LiveId" clId="{252FEC6A-DA3D-4FAA-B056-E4AEAF1201D0}" dt="2023-07-14T07:49:37.528" v="23" actId="6549"/>
        <pc:sldMkLst>
          <pc:docMk/>
          <pc:sldMk cId="0" sldId="257"/>
        </pc:sldMkLst>
        <pc:spChg chg="mod">
          <ac:chgData name="Justyna Rosiak" userId="944ca42667d02c11" providerId="LiveId" clId="{252FEC6A-DA3D-4FAA-B056-E4AEAF1201D0}" dt="2023-07-14T07:49:37.528" v="23" actId="6549"/>
          <ac:spMkLst>
            <pc:docMk/>
            <pc:sldMk cId="0" sldId="257"/>
            <ac:spMk id="498" creationId="{00000000-0000-0000-0000-000000000000}"/>
          </ac:spMkLst>
        </pc:spChg>
      </pc:sldChg>
      <pc:sldChg chg="ord modNotes">
        <pc:chgData name="Justyna Rosiak" userId="944ca42667d02c11" providerId="LiveId" clId="{252FEC6A-DA3D-4FAA-B056-E4AEAF1201D0}" dt="2023-07-14T07:49:40.965" v="26"/>
        <pc:sldMkLst>
          <pc:docMk/>
          <pc:sldMk cId="0" sldId="258"/>
        </pc:sldMkLst>
      </pc:sldChg>
      <pc:sldChg chg="modSp mod">
        <pc:chgData name="Justyna Rosiak" userId="944ca42667d02c11" providerId="LiveId" clId="{252FEC6A-DA3D-4FAA-B056-E4AEAF1201D0}" dt="2023-07-14T07:31:12.745" v="21" actId="27636"/>
        <pc:sldMkLst>
          <pc:docMk/>
          <pc:sldMk cId="0" sldId="259"/>
        </pc:sldMkLst>
        <pc:spChg chg="mod">
          <ac:chgData name="Justyna Rosiak" userId="944ca42667d02c11" providerId="LiveId" clId="{252FEC6A-DA3D-4FAA-B056-E4AEAF1201D0}" dt="2023-07-14T07:31:12.745" v="21" actId="27636"/>
          <ac:spMkLst>
            <pc:docMk/>
            <pc:sldMk cId="0" sldId="259"/>
            <ac:spMk id="503" creationId="{00000000-0000-0000-0000-000000000000}"/>
          </ac:spMkLst>
        </pc:spChg>
      </pc:sldChg>
      <pc:sldChg chg="modSp mod">
        <pc:chgData name="Justyna Rosiak" userId="944ca42667d02c11" providerId="LiveId" clId="{252FEC6A-DA3D-4FAA-B056-E4AEAF1201D0}" dt="2023-07-14T07:49:37.557" v="24" actId="27636"/>
        <pc:sldMkLst>
          <pc:docMk/>
          <pc:sldMk cId="0" sldId="260"/>
        </pc:sldMkLst>
        <pc:spChg chg="mod">
          <ac:chgData name="Justyna Rosiak" userId="944ca42667d02c11" providerId="LiveId" clId="{252FEC6A-DA3D-4FAA-B056-E4AEAF1201D0}" dt="2023-07-14T07:49:37.557" v="24" actId="27636"/>
          <ac:spMkLst>
            <pc:docMk/>
            <pc:sldMk cId="0" sldId="260"/>
            <ac:spMk id="510" creationId="{00000000-0000-0000-0000-000000000000}"/>
          </ac:spMkLst>
        </pc:spChg>
      </pc:sldChg>
      <pc:sldChg chg="modNotes">
        <pc:chgData name="Justyna Rosiak" userId="944ca42667d02c11" providerId="LiveId" clId="{252FEC6A-DA3D-4FAA-B056-E4AEAF1201D0}" dt="2023-07-14T07:32:33.177" v="22"/>
        <pc:sldMkLst>
          <pc:docMk/>
          <pc:sldMk cId="0" sldId="262"/>
        </pc:sldMkLst>
      </pc:sldChg>
      <pc:sldChg chg="modSp mod">
        <pc:chgData name="Justyna Rosiak" userId="944ca42667d02c11" providerId="LiveId" clId="{252FEC6A-DA3D-4FAA-B056-E4AEAF1201D0}" dt="2023-07-14T07:29:16.847" v="2" actId="1076"/>
        <pc:sldMkLst>
          <pc:docMk/>
          <pc:sldMk cId="0" sldId="265"/>
        </pc:sldMkLst>
        <pc:spChg chg="mod">
          <ac:chgData name="Justyna Rosiak" userId="944ca42667d02c11" providerId="LiveId" clId="{252FEC6A-DA3D-4FAA-B056-E4AEAF1201D0}" dt="2023-07-14T07:29:16.847" v="2" actId="1076"/>
          <ac:spMkLst>
            <pc:docMk/>
            <pc:sldMk cId="0" sldId="265"/>
            <ac:spMk id="530" creationId="{00000000-0000-0000-0000-000000000000}"/>
          </ac:spMkLst>
        </pc:spChg>
        <pc:spChg chg="mod">
          <ac:chgData name="Justyna Rosiak" userId="944ca42667d02c11" providerId="LiveId" clId="{252FEC6A-DA3D-4FAA-B056-E4AEAF1201D0}" dt="2023-07-14T07:29:11.300" v="1" actId="1076"/>
          <ac:spMkLst>
            <pc:docMk/>
            <pc:sldMk cId="0" sldId="265"/>
            <ac:spMk id="531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ysClr val="windowText" lastClr="000000"/>
              </a:solidFill>
            </a:rPr>
            <a:t>Emma</a:t>
          </a:r>
          <a:endParaRPr lang="en-GB" sz="28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Justyna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Louise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Tom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FRIDAY</a:t>
          </a:r>
        </a:p>
        <a:p>
          <a:pPr algn="l" rtl="0"/>
          <a:r>
            <a:rPr lang="en-GB" b="0" i="0" u="none" noProof="0" dirty="0"/>
            <a:t>Familiarisation with the project brief, Trello set up, agreeing team rules for smooth progress and timeframe for the project, tasks division for the weekend.  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MONDAY</a:t>
          </a:r>
        </a:p>
        <a:p>
          <a:pPr algn="l" rtl="0"/>
          <a:r>
            <a:rPr lang="en-GB" b="0" i="0" u="none" noProof="0" dirty="0"/>
            <a:t>Feedback the key findings from the assigned reports to the rest of the team, start the work on the wire frame and GitHub repo creation.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TUESDAY</a:t>
          </a:r>
        </a:p>
        <a:p>
          <a:pPr algn="l" rtl="0"/>
          <a:r>
            <a:rPr lang="en-GB" b="0" i="0" u="none" noProof="0" dirty="0"/>
            <a:t>Work on individual plots and create UI and server inputs for them.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WEDNESDAY</a:t>
          </a:r>
        </a:p>
        <a:p>
          <a:pPr algn="l" rtl="0"/>
          <a:r>
            <a:rPr lang="en-GB" b="0" i="0" u="none" noProof="0" dirty="0"/>
            <a:t>Put the individual plots together to create a dashboard. Testing, unifying and debugging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noProof="0" dirty="0"/>
            <a:t>THURSDAY</a:t>
          </a:r>
        </a:p>
        <a:p>
          <a:pPr algn="ctr" rtl="0"/>
          <a:r>
            <a:rPr lang="en-GB" noProof="0" dirty="0"/>
            <a:t>Project review, report writing, presentation prep and tidying up Git repo.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LinFactNeighborY="-1361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72481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0070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ysClr val="windowText" lastClr="000000"/>
              </a:solidFill>
            </a:rPr>
            <a:t>Emma</a:t>
          </a:r>
          <a:endParaRPr lang="en-GB" sz="28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290070" y="2951129"/>
        <a:ext cx="2393622" cy="487428"/>
      </dsp:txXfrm>
    </dsp:sp>
    <dsp:sp modelId="{7D166BBB-55AF-452C-B9A0-94A1EE55FF4F}">
      <dsp:nvSpPr>
        <dsp:cNvPr id="0" name=""/>
        <dsp:cNvSpPr/>
      </dsp:nvSpPr>
      <dsp:spPr>
        <a:xfrm>
          <a:off x="290070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4987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2576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Justyna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102576" y="2951129"/>
        <a:ext cx="2393622" cy="487428"/>
      </dsp:txXfrm>
    </dsp:sp>
    <dsp:sp modelId="{1223E777-77CB-4A9A-BF21-12B513842696}">
      <dsp:nvSpPr>
        <dsp:cNvPr id="0" name=""/>
        <dsp:cNvSpPr/>
      </dsp:nvSpPr>
      <dsp:spPr>
        <a:xfrm>
          <a:off x="3102576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7493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5081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Louise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915081" y="2951129"/>
        <a:ext cx="2393622" cy="487428"/>
      </dsp:txXfrm>
    </dsp:sp>
    <dsp:sp modelId="{EE420F84-477D-4635-BEF8-66426E9A259D}">
      <dsp:nvSpPr>
        <dsp:cNvPr id="0" name=""/>
        <dsp:cNvSpPr/>
      </dsp:nvSpPr>
      <dsp:spPr>
        <a:xfrm>
          <a:off x="6252606" y="2539549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9998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7587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Tom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727587" y="2951129"/>
        <a:ext cx="2393622" cy="487428"/>
      </dsp:txXfrm>
    </dsp:sp>
    <dsp:sp modelId="{5A7600AF-A34B-4D03-B3D6-B3C760AE8E06}">
      <dsp:nvSpPr>
        <dsp:cNvPr id="0" name=""/>
        <dsp:cNvSpPr/>
      </dsp:nvSpPr>
      <dsp:spPr>
        <a:xfrm>
          <a:off x="8771127" y="3373176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103"/>
          <a:ext cx="1886709" cy="264139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FRIDAY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Familiarisation with the project brief, Trello set up, agreeing team rules for smooth progress and timeframe for the project, tasks division for the weekend.  </a:t>
          </a:r>
          <a:endParaRPr lang="en-GB" sz="1100" kern="1200" noProof="0" dirty="0"/>
        </a:p>
      </dsp:txBody>
      <dsp:txXfrm>
        <a:off x="3484" y="1520832"/>
        <a:ext cx="1886709" cy="1584835"/>
      </dsp:txXfrm>
    </dsp:sp>
    <dsp:sp modelId="{9C3A7F13-9585-42DF-AD32-B56F82B123C8}">
      <dsp:nvSpPr>
        <dsp:cNvPr id="0" name=""/>
        <dsp:cNvSpPr/>
      </dsp:nvSpPr>
      <dsp:spPr>
        <a:xfrm>
          <a:off x="550630" y="781242"/>
          <a:ext cx="792417" cy="792417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1</a:t>
          </a:r>
          <a:endParaRPr lang="en-GB" sz="4000" kern="1200" noProof="0" dirty="0"/>
        </a:p>
      </dsp:txBody>
      <dsp:txXfrm>
        <a:off x="666677" y="897289"/>
        <a:ext cx="560323" cy="560323"/>
      </dsp:txXfrm>
    </dsp:sp>
    <dsp:sp modelId="{923B2301-552B-45D2-9EF0-53A10AA17FC6}">
      <dsp:nvSpPr>
        <dsp:cNvPr id="0" name=""/>
        <dsp:cNvSpPr/>
      </dsp:nvSpPr>
      <dsp:spPr>
        <a:xfrm>
          <a:off x="3484" y="3158424"/>
          <a:ext cx="188670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865" y="517103"/>
          <a:ext cx="1886709" cy="264139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MONDAY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Feedback the key findings from the assigned reports to the rest of the team, start the work on the wire frame and GitHub repo creation.</a:t>
          </a:r>
          <a:endParaRPr lang="en-GB" sz="1100" kern="1200" noProof="0" dirty="0"/>
        </a:p>
      </dsp:txBody>
      <dsp:txXfrm>
        <a:off x="2078865" y="1520832"/>
        <a:ext cx="1886709" cy="1584835"/>
      </dsp:txXfrm>
    </dsp:sp>
    <dsp:sp modelId="{C08FC467-91FE-48BD-B243-273925C2B75A}">
      <dsp:nvSpPr>
        <dsp:cNvPr id="0" name=""/>
        <dsp:cNvSpPr/>
      </dsp:nvSpPr>
      <dsp:spPr>
        <a:xfrm>
          <a:off x="2626010" y="781242"/>
          <a:ext cx="792417" cy="792417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2</a:t>
          </a:r>
          <a:endParaRPr lang="en-GB" sz="4000" kern="1200" noProof="0" dirty="0"/>
        </a:p>
      </dsp:txBody>
      <dsp:txXfrm>
        <a:off x="2742057" y="897289"/>
        <a:ext cx="560323" cy="560323"/>
      </dsp:txXfrm>
    </dsp:sp>
    <dsp:sp modelId="{DE393E47-CBB6-4D77-A342-C9AFD9FC8CB6}">
      <dsp:nvSpPr>
        <dsp:cNvPr id="0" name=""/>
        <dsp:cNvSpPr/>
      </dsp:nvSpPr>
      <dsp:spPr>
        <a:xfrm>
          <a:off x="2078865" y="3158424"/>
          <a:ext cx="188670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245" y="517103"/>
          <a:ext cx="1886709" cy="264139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TUESDAY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Work on individual plots and create UI and server inputs for them.</a:t>
          </a:r>
          <a:endParaRPr lang="en-GB" sz="1100" kern="1200" noProof="0" dirty="0"/>
        </a:p>
      </dsp:txBody>
      <dsp:txXfrm>
        <a:off x="4154245" y="1520832"/>
        <a:ext cx="1886709" cy="1584835"/>
      </dsp:txXfrm>
    </dsp:sp>
    <dsp:sp modelId="{4104A2F1-FB99-4C42-8067-46B8EEEC9610}">
      <dsp:nvSpPr>
        <dsp:cNvPr id="0" name=""/>
        <dsp:cNvSpPr/>
      </dsp:nvSpPr>
      <dsp:spPr>
        <a:xfrm>
          <a:off x="4701391" y="781242"/>
          <a:ext cx="792417" cy="792417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3</a:t>
          </a:r>
          <a:endParaRPr lang="en-GB" sz="4000" kern="1200" noProof="0" dirty="0"/>
        </a:p>
      </dsp:txBody>
      <dsp:txXfrm>
        <a:off x="4817438" y="897289"/>
        <a:ext cx="560323" cy="560323"/>
      </dsp:txXfrm>
    </dsp:sp>
    <dsp:sp modelId="{2EB92C72-3528-4913-AFF6-FF0B4F338399}">
      <dsp:nvSpPr>
        <dsp:cNvPr id="0" name=""/>
        <dsp:cNvSpPr/>
      </dsp:nvSpPr>
      <dsp:spPr>
        <a:xfrm>
          <a:off x="4154245" y="3158424"/>
          <a:ext cx="1886709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625" y="517103"/>
          <a:ext cx="1886709" cy="2641393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WEDNESDAY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Put the individual plots together to create a dashboard. Testing, unifying and debugging</a:t>
          </a:r>
          <a:endParaRPr lang="en-GB" sz="1100" kern="1200" noProof="0" dirty="0"/>
        </a:p>
      </dsp:txBody>
      <dsp:txXfrm>
        <a:off x="6229625" y="1520832"/>
        <a:ext cx="1886709" cy="1584835"/>
      </dsp:txXfrm>
    </dsp:sp>
    <dsp:sp modelId="{AC6B335A-D8B4-46D8-93DE-B9EF1773F6AC}">
      <dsp:nvSpPr>
        <dsp:cNvPr id="0" name=""/>
        <dsp:cNvSpPr/>
      </dsp:nvSpPr>
      <dsp:spPr>
        <a:xfrm>
          <a:off x="6776771" y="781242"/>
          <a:ext cx="792417" cy="792417"/>
        </a:xfrm>
        <a:prstGeom prst="ellipse">
          <a:avLst/>
        </a:prstGeom>
        <a:solidFill>
          <a:schemeClr val="accent5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4</a:t>
          </a:r>
          <a:endParaRPr lang="en-GB" sz="4000" kern="1200" noProof="0" dirty="0"/>
        </a:p>
      </dsp:txBody>
      <dsp:txXfrm>
        <a:off x="6892818" y="897289"/>
        <a:ext cx="560323" cy="560323"/>
      </dsp:txXfrm>
    </dsp:sp>
    <dsp:sp modelId="{7B3E0A16-DB85-46CA-87D6-4D39F6DBFC52}">
      <dsp:nvSpPr>
        <dsp:cNvPr id="0" name=""/>
        <dsp:cNvSpPr/>
      </dsp:nvSpPr>
      <dsp:spPr>
        <a:xfrm>
          <a:off x="6229625" y="3158424"/>
          <a:ext cx="1886709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005" y="481154"/>
          <a:ext cx="1886709" cy="2641393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THURSDAY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Project review, report writing, presentation prep and tidying up Git repo.</a:t>
          </a:r>
        </a:p>
      </dsp:txBody>
      <dsp:txXfrm>
        <a:off x="8305005" y="1484883"/>
        <a:ext cx="1886709" cy="1584835"/>
      </dsp:txXfrm>
    </dsp:sp>
    <dsp:sp modelId="{06772805-3643-43C2-9C80-F43268C57C20}">
      <dsp:nvSpPr>
        <dsp:cNvPr id="0" name=""/>
        <dsp:cNvSpPr/>
      </dsp:nvSpPr>
      <dsp:spPr>
        <a:xfrm>
          <a:off x="8852151" y="781242"/>
          <a:ext cx="792417" cy="792417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5</a:t>
          </a:r>
          <a:endParaRPr lang="en-GB" sz="4000" kern="1200" noProof="0" dirty="0"/>
        </a:p>
      </dsp:txBody>
      <dsp:txXfrm>
        <a:off x="8968198" y="897289"/>
        <a:ext cx="560323" cy="560323"/>
      </dsp:txXfrm>
    </dsp:sp>
    <dsp:sp modelId="{77F59A8B-7684-4E29-B44F-B0F96367FE70}">
      <dsp:nvSpPr>
        <dsp:cNvPr id="0" name=""/>
        <dsp:cNvSpPr/>
      </dsp:nvSpPr>
      <dsp:spPr>
        <a:xfrm>
          <a:off x="8305005" y="3158424"/>
          <a:ext cx="1886709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to move the slide</a:t>
            </a: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4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92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93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4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3E1848CC-66A0-4D21-AA82-C23ADF2E57C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1519F7-E065-4EEF-9FE1-16F964891436}" type="slidenum">
              <a:rPr lang="en-GB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31BD-3693-4733-957D-609C191CB860}" type="slidenum">
              <a:rPr lang="en-GB" sz="1200" b="0" strike="noStrike" spc="-1">
                <a:latin typeface="Times New Roman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83D16-5C67-4BC6-809B-A40EFA76E831}" type="slidenum">
              <a:rPr lang="en-GB" sz="1200" b="0" strike="noStrike" spc="-1">
                <a:latin typeface="Times New Roman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9E0E01-9E77-40E9-BD42-F1E29469E7A8}" type="slidenum">
              <a:rPr lang="en-GB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6B07D-F3A4-49E7-B73F-E271DCAC2BA8}" type="slidenum">
              <a:rPr lang="en-GB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06EF33-FE09-4501-9D9F-345B5B1E8DA6}" type="slidenum">
              <a:rPr lang="en-GB" sz="1200" b="0" strike="noStrike" spc="-1">
                <a:latin typeface="Times New Roman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C5D30D-0FB9-46BC-B3FE-8A3E43716908}" type="slidenum">
              <a:rPr lang="en-GB" sz="1200" b="0" strike="noStrike" spc="-1">
                <a:latin typeface="Times New Roman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A1D5E-B038-4FE7-AA4C-10AA929645E1}" type="slidenum">
              <a:rPr lang="en-GB" sz="1200" b="0" strike="noStrike" spc="-1">
                <a:latin typeface="Times New Roman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659A01-B120-4C80-BD30-5CE1D87069BD}" type="slidenum">
              <a:rPr lang="en-GB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925216-3C11-482D-82A6-9EFB6819D30A}" type="slidenum">
              <a:rPr lang="en-GB" sz="1200" b="0" strike="noStrike" spc="-1">
                <a:latin typeface="Times New Roman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353D98-898C-4A7B-8ECC-55431D904440}" type="slidenum">
              <a:rPr lang="en-GB" sz="1200" b="0" strike="noStrike" spc="-1">
                <a:latin typeface="Times New Roman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B9E5F-0F9B-4B3A-AEF5-62637A42E660}" type="slidenum">
              <a:rPr lang="en-GB" sz="1200" b="0" strike="noStrike" spc="-1">
                <a:latin typeface="Times New Roman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B71DA3-3879-44F0-8E1A-364F003B681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92A14CA-26AD-4C45-A060-5A10F3DCE4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5C0A64B-7B1C-4599-890B-38A7C24C98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EEF88E0-BA5D-4767-BAE2-FD31A7B7E4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1C538CB-86A9-4F47-AFEA-29784B2CA4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4F9D398-B9A3-40B5-B429-99A6C116E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73C802B-6FA1-4315-9D5B-5167A8505B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470E48-D03E-4735-AC83-C9740CDF3A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A86E6A9-A7CF-490E-AE21-9609115C05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C79575E-66F8-4F91-A988-E3E2FD8D07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D0F7A36-AE04-4525-A4AC-FB351B0582E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620A1F-7701-4FD5-9F23-D8B4FCE18B6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D73234D-DAC4-412C-ABA8-344D0718DC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C095B95-C8B8-463C-B23C-6C23B220D0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D0D9283-6608-41F8-940A-43ED50958E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F607F60-C2FE-4641-9A2C-3BFAF172CC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84BC145-9813-47A9-B085-CF7DEF43AB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93A0EED-9859-41F1-8C5C-1E571BCBA7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46C6755-DC80-44C7-8A69-7548A0AFD7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A727E26-E626-4223-BB40-4F296E7C58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35AA334-CA7C-4EB2-B49E-A5A0A4A9FF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97B7BF-54C5-4175-A490-AD292FD44A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1CF2EDE-5AF5-4461-8EC8-23CFD2BC40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B1591EE-9427-4FD4-BE48-2E8881D6C53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407B1B2-2388-45D9-9E2D-C7E76D880A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97BD5A-A511-45DF-8A2A-251DF63E52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4F43885-921E-4E78-B995-6C229685E8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B74525-AE33-4D42-9103-C5D446482D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C3C1FB-88CB-4C3F-BADB-30073D2EC04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9435A6-F808-4C18-B667-EDF5632200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B56F51-8B66-4012-B0C1-4EA83D51FA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DD993F-F53A-478E-8E8C-FE2857BE20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0B9E5FE-2D69-4B70-80F1-D8477794F7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82C961-DC5B-442C-87AA-E7EFD44F84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534966-3138-46C0-86F9-B98AF9168F7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FC45AF-E469-4911-99E9-5FEA2BE04A7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47F11F0-3490-47BE-9D3D-7AB3AA3DA2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422CB0-B01B-4B84-886C-648B9E953E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DE18167-E3B8-4874-B93A-F814F51EE1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55CEC9-2AEC-455E-98D3-AB820903D1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AA9B9B-25C1-4932-B707-B9D8F5A6E1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E9124FA-5041-44C7-A20E-A8BD0EF918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112D372-2032-48F3-8BA5-ADB973AC68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7F90E6-D9B3-4DC6-860B-16A506A98A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B097-1E4C-46C5-9312-7F4FFDFFCB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1161CD0-22EF-471E-9A3A-CF10F7CF901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BA9724-34A3-4508-86BD-8414350939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5F389D9-1548-4AAB-966A-27A1E5AE7D4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A64CFDA-01B5-4B1C-877C-6CD8AC0C5E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5903A00-3F42-4A80-9B94-0E405DD758A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BFB0C6D-26F8-42E9-9332-77F273FA64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69B2651-5AA8-44B7-BCA2-DA82313B85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073A18C-83DB-4788-A883-E7C75CF064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490916-4EE0-4C97-87B7-66330C21C9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79DE26-3C39-48E6-BAA6-E5E8981187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D395EE-52B5-47BD-8D4B-B7F31A424C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6A0046-8C9F-497F-8CF6-3B2C3E947D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2B6EC1-8AAD-4D0F-ADDE-D7B63A34D3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60A1C1-65FC-4B1A-9D37-AC0A9B3BC1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2EC26C-21DE-479E-9807-796CB6666A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F26036F-A85F-481F-A817-EE1BB7DFFED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685078-8499-4113-B5D9-F247E93D34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B440A6-2912-4AE5-98E5-7E0BA8C1D8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93D4-A491-4674-A8BF-66CC7CCC4F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80FAAF-785A-4A9C-996A-EC918D09C0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D2A14A-4A54-4FE9-8405-5FC8B51595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DC95F8-ABEF-4A67-BCEC-87BCDE12A1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A26F7B-7D67-4C41-8D33-97312BDF0B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87DCAA-9530-4F63-ABFA-4AAF7A7E1F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8912F8-7905-48AF-AFAF-5E7C975C1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6D8E0F-9FDB-4904-9B18-F159B174DE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A9F195-B63B-46F3-AFCB-1739199973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F3AE63-BF62-4013-8D39-D1F5B0B3C4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8E82D17-AEDA-4A58-B16B-92958BFF43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CA8267C-FFBE-491C-93D4-830F25D5F2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3865BF1-F6EF-443A-B96C-A335078AE2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B9C3BA5-58E6-486E-95E6-D9EC214C04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0EB453E-D565-45E8-AFFD-5A8EC7023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AFB9119-FB75-4115-BDEE-8989BC958B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D3E4DAA-C814-4948-83E8-498A5FE6EB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22E6BE3-D4B4-41C5-AC77-ED285FBC10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72D602-CD60-4B86-B0B7-40D6A02FE6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41A3B1-5B4F-436D-A81E-4A95B88D6C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D099F5-DD82-4D50-983D-748AEC5857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79F0CB-E970-47B8-8685-08D49F7C5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563D38F-EE14-4B94-808E-09E8015A23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8CAA6D-7A41-47A7-AD4D-3F6A115B68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2FDA74-F0D6-4CD1-912B-886CEAEFDB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A363443-CDE9-4109-B7AB-8A8BA25DC5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F1CD756-2A61-406E-A77C-0C256EC1D6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C2B4163-6883-4AA0-A266-6337941B93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D790F40-638F-4BF2-A6A0-CD7A35B4C8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91B4F88-F44A-49C3-9FED-7510FB6946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2FE699F-542E-4D9D-81E4-5E8D89F98F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4AE9EA0-A08F-488D-9177-48D4A6AC71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0ED1786-8E47-474F-B782-7293C91320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7AE8735-1CCC-4AD0-9558-0EF495F11C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D93303-4F35-466A-80EF-080FACDE07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6EBE05E-6D09-4C36-9F7B-D381B206C6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67669D6-360A-4C8F-A821-C32C43604A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4D60CB3-026A-46BA-9889-9A9C68020E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63FC1B6-7CB7-4BFE-90CE-A90DBD3122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4F76E89-5672-4DCE-977F-98DEA86CB6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EF31FEF-1048-4E88-BDAA-D1D8DEF6C3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7CB5B95-337F-4582-9A6E-1BEABC8E17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F668957-E78D-44EC-9402-EFB61B388C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5BFC35E-A1A7-4A0B-8316-952645BB7F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833128-0321-48A7-9A1B-5E6049C97E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3"/>
          <p:cNvSpPr/>
          <p:nvPr/>
        </p:nvSpPr>
        <p:spPr>
          <a:xfrm>
            <a:off x="4000680" y="1087560"/>
            <a:ext cx="8191080" cy="5770080"/>
          </a:xfrm>
          <a:custGeom>
            <a:avLst/>
            <a:gdLst>
              <a:gd name="textAreaLeft" fmla="*/ 0 w 8191080"/>
              <a:gd name="textAreaRight" fmla="*/ 8191440 w 8191080"/>
              <a:gd name="textAreaTop" fmla="*/ 0 h 5770080"/>
              <a:gd name="textAreaBottom" fmla="*/ 5770440 h 5770080"/>
            </a:gdLst>
            <a:ahLst/>
            <a:cxnLst/>
            <a:rect l="textAreaLeft" t="textAreaTop" r="textAreaRight" b="textAreaBottom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0" name="Straight Connector 11"/>
          <p:cNvCxnSpPr/>
          <p:nvPr/>
        </p:nvCxnSpPr>
        <p:spPr>
          <a:xfrm>
            <a:off x="406080" y="183600"/>
            <a:ext cx="360" cy="1598400"/>
          </a:xfrm>
          <a:prstGeom prst="straightConnector1">
            <a:avLst/>
          </a:prstGeom>
          <a:ln w="127000" cap="rnd">
            <a:solidFill>
              <a:srgbClr val="2CC3B4"/>
            </a:solidFill>
            <a:prstDash val="dash"/>
          </a:ln>
        </p:spPr>
      </p:cxnSp>
      <p:sp>
        <p:nvSpPr>
          <p:cNvPr id="2" name="Freeform: Shape 13"/>
          <p:cNvSpPr/>
          <p:nvPr/>
        </p:nvSpPr>
        <p:spPr>
          <a:xfrm>
            <a:off x="5292360" y="0"/>
            <a:ext cx="2279520" cy="1267560"/>
          </a:xfrm>
          <a:custGeom>
            <a:avLst/>
            <a:gdLst>
              <a:gd name="textAreaLeft" fmla="*/ 0 w 2279520"/>
              <a:gd name="textAreaRight" fmla="*/ 2279880 w 2279520"/>
              <a:gd name="textAreaTop" fmla="*/ 0 h 1267560"/>
              <a:gd name="textAreaBottom" fmla="*/ 1267920 h 1267560"/>
            </a:gdLst>
            <a:ahLst/>
            <a:cxnLst/>
            <a:rect l="textAreaLeft" t="textAreaTop" r="textAreaRight" b="textAreaBottom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Freeform: Shape 15"/>
          <p:cNvSpPr/>
          <p:nvPr/>
        </p:nvSpPr>
        <p:spPr>
          <a:xfrm>
            <a:off x="10208520" y="0"/>
            <a:ext cx="1134720" cy="477720"/>
          </a:xfrm>
          <a:custGeom>
            <a:avLst/>
            <a:gdLst>
              <a:gd name="textAreaLeft" fmla="*/ 0 w 1134720"/>
              <a:gd name="textAreaRight" fmla="*/ 1135080 w 1134720"/>
              <a:gd name="textAreaTop" fmla="*/ 0 h 477720"/>
              <a:gd name="textAreaBottom" fmla="*/ 478080 h 47772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Oval 17"/>
          <p:cNvSpPr/>
          <p:nvPr/>
        </p:nvSpPr>
        <p:spPr>
          <a:xfrm>
            <a:off x="1568880" y="514800"/>
            <a:ext cx="2392920" cy="2328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reeform: Shape 19"/>
          <p:cNvSpPr/>
          <p:nvPr/>
        </p:nvSpPr>
        <p:spPr>
          <a:xfrm flipH="1">
            <a:off x="-720" y="2949840"/>
            <a:ext cx="1186200" cy="1771200"/>
          </a:xfrm>
          <a:custGeom>
            <a:avLst/>
            <a:gdLst>
              <a:gd name="textAreaLeft" fmla="*/ -360 w 1186200"/>
              <a:gd name="textAreaRight" fmla="*/ 1186200 w 1186200"/>
              <a:gd name="textAreaTop" fmla="*/ 0 h 1771200"/>
              <a:gd name="textAreaBottom" fmla="*/ 1771560 h 1771200"/>
            </a:gdLst>
            <a:ahLst/>
            <a:cxnLst/>
            <a:rect l="textAreaLeft" t="textAreaTop" r="textAreaRight" b="textAreaBottom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Arc 21"/>
          <p:cNvSpPr/>
          <p:nvPr/>
        </p:nvSpPr>
        <p:spPr>
          <a:xfrm rot="16200000">
            <a:off x="1539720" y="420372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59232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7901280" y="2727720"/>
            <a:ext cx="4290480" cy="412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261480" y="0"/>
            <a:ext cx="3519000" cy="3007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8" name="Oval 9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Arc 11"/>
          <p:cNvSpPr/>
          <p:nvPr/>
        </p:nvSpPr>
        <p:spPr>
          <a:xfrm rot="4758600" flipV="1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841320" y="365760"/>
            <a:ext cx="512028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24C27-6360-446A-8DBD-3AA185CE4A68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41320" y="1828800"/>
            <a:ext cx="5092920" cy="435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6858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val 9"/>
          <p:cNvSpPr/>
          <p:nvPr/>
        </p:nvSpPr>
        <p:spPr>
          <a:xfrm>
            <a:off x="707400" y="84744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>
              <a:gd name="textAreaLeft" fmla="*/ 360 w 1154880"/>
              <a:gd name="textAreaRight" fmla="*/ 1155600 w 115488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>
              <a:gd name="textAreaLeft" fmla="*/ -360 w 1737000"/>
              <a:gd name="textAreaRight" fmla="*/ 173700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>
              <a:gd name="textAreaLeft" fmla="*/ -360 w 159480"/>
              <a:gd name="textAreaRight" fmla="*/ 159480 w 159480"/>
              <a:gd name="textAreaTop" fmla="*/ 0 h 552600"/>
              <a:gd name="textAreaBottom" fmla="*/ 552960 h 552600"/>
            </a:gdLst>
            <a:ahLst/>
            <a:cxnLst/>
            <a:rect l="textAreaLeft" t="textAreaTop" r="textAreaRight" b="textAreaBottom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>
              <a:gd name="textAreaLeft" fmla="*/ 360 w 1548000"/>
              <a:gd name="textAreaRight" fmla="*/ 1548720 w 1548000"/>
              <a:gd name="textAreaTop" fmla="*/ 0 h 1022040"/>
              <a:gd name="textAreaBottom" fmla="*/ 1022400 h 1022040"/>
            </a:gdLst>
            <a:ahLst/>
            <a:cxnLst/>
            <a:rect l="textAreaLeft" t="textAreaTop" r="textAreaRight" b="textAreaBottom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Freeform: Shape 19"/>
          <p:cNvSpPr/>
          <p:nvPr/>
        </p:nvSpPr>
        <p:spPr>
          <a:xfrm flipH="1">
            <a:off x="34048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>
              <a:gd name="textAreaLeft" fmla="*/ -360 w 1565640"/>
              <a:gd name="textAreaRight" fmla="*/ 1565640 w 1565640"/>
              <a:gd name="textAreaTop" fmla="*/ 0 h 599040"/>
              <a:gd name="textAreaBottom" fmla="*/ 599400 h 599040"/>
            </a:gdLst>
            <a:ahLst/>
            <a:cxnLst/>
            <a:rect l="textAreaLeft" t="textAreaTop" r="textAreaRight" b="textAreaBottom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89960" y="123444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dt" idx="25"/>
          </p:nvPr>
        </p:nvSpPr>
        <p:spPr>
          <a:xfrm>
            <a:off x="1682640" y="6356520"/>
            <a:ext cx="154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ftr" idx="26"/>
          </p:nvPr>
        </p:nvSpPr>
        <p:spPr>
          <a:xfrm>
            <a:off x="6099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 idx="27"/>
          </p:nvPr>
        </p:nvSpPr>
        <p:spPr>
          <a:xfrm>
            <a:off x="10506600" y="6356520"/>
            <a:ext cx="849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7F114F-3225-4814-B096-427C80BA186A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666120" y="2551320"/>
            <a:ext cx="4708800" cy="17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788080" y="1527120"/>
            <a:ext cx="511128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7B3B0-9BE2-4B60-9D37-9C686D79F57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3102A-FD2D-4150-B7A4-6E717F86EDF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93" name="Freeform: Shape 5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38080" y="1911240"/>
            <a:ext cx="105152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45320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45320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37CFF7-6E52-4188-8C34-DB42D892240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40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80650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0650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5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B496DD-755E-4E5C-954F-1C1C59ADA83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88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Avenir Next LT Pro"/>
              </a:rPr>
              <a:t>Click icon to add picture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</p:txBody>
      </p:sp>
      <p:sp>
        <p:nvSpPr>
          <p:cNvPr id="22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1721B-5C4F-4C06-A65A-E9096640EAF5}" type="slidenum"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270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B6D81-8ADD-40D4-9949-83FF23A4A64E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73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reeform: Shape 7"/>
          <p:cNvSpPr/>
          <p:nvPr/>
        </p:nvSpPr>
        <p:spPr>
          <a:xfrm flipH="1">
            <a:off x="1234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6D47F0-D4C9-4E1C-A100-EF40E17E151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17" name="Freeform: Shape 7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Freeform: Shape 8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val 6"/>
          <p:cNvSpPr/>
          <p:nvPr/>
        </p:nvSpPr>
        <p:spPr>
          <a:xfrm>
            <a:off x="2815920" y="149040"/>
            <a:ext cx="6559920" cy="6559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Arc 7"/>
          <p:cNvSpPr/>
          <p:nvPr/>
        </p:nvSpPr>
        <p:spPr>
          <a:xfrm rot="9222600" flipV="1">
            <a:off x="2494080" y="-27720"/>
            <a:ext cx="6815880" cy="681588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Oval 13"/>
          <p:cNvSpPr/>
          <p:nvPr/>
        </p:nvSpPr>
        <p:spPr>
          <a:xfrm>
            <a:off x="8165520" y="5241960"/>
            <a:ext cx="758880" cy="738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97104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1" strike="noStrike" spc="-1">
                <a:solidFill>
                  <a:srgbClr val="333333"/>
                </a:solidFill>
                <a:latin typeface="inherit"/>
              </a:rPr>
              <a:t>Impact of the Covid-19 pandemic on provision of acute care in Scotland.</a:t>
            </a:r>
            <a:br>
              <a:rPr sz="4000"/>
            </a:b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93280" y="5221080"/>
            <a:ext cx="6592320" cy="99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Emma, Justyna, Tom, Louise</a:t>
            </a:r>
            <a:endParaRPr lang="en-GB" sz="2400" b="0" strike="noStrike" spc="-1"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316440" y="16891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FFFFFF"/>
                </a:solidFill>
                <a:latin typeface="Tw Cen MT"/>
              </a:rPr>
              <a:t>How has the Covid-19 pandemic affected provision of acute care in Scotland?</a:t>
            </a:r>
            <a:endParaRPr lang="en-GB" sz="4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3268400" y="4541630"/>
            <a:ext cx="5559120" cy="62727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FFFFFF"/>
                </a:solidFill>
                <a:latin typeface="Avenir Next LT Pro"/>
              </a:rPr>
              <a:t>By Demographic</a:t>
            </a:r>
            <a:endParaRPr lang="en-GB" sz="2400" b="0" strike="noStrike" spc="-1" dirty="0">
              <a:solidFill>
                <a:srgbClr val="000000"/>
              </a:solidFill>
              <a:latin typeface="Avenir Next LT Pro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FDD98-940B-42DF-B561-9BDD8668A77D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Number of Admissions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34" name="Picture 13" descr="A graph of a number of emergency admission&#10;&#10;Description automatically generated"/>
          <p:cNvPicPr/>
          <p:nvPr/>
        </p:nvPicPr>
        <p:blipFill>
          <a:blip r:embed="rId2"/>
          <a:stretch/>
        </p:blipFill>
        <p:spPr>
          <a:xfrm>
            <a:off x="92520" y="1599840"/>
            <a:ext cx="6051240" cy="37332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19" descr="A graph of a graph with a number of colored squares&#10;&#10;Description automatically generated"/>
          <p:cNvPicPr/>
          <p:nvPr/>
        </p:nvPicPr>
        <p:blipFill>
          <a:blip r:embed="rId3"/>
          <a:stretch/>
        </p:blipFill>
        <p:spPr>
          <a:xfrm>
            <a:off x="6095880" y="1629360"/>
            <a:ext cx="6003360" cy="370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D131A-190E-43E5-8BFF-9FE13584210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37" name="Content Placeholder 12" descr="A screenshot of a graph&#10;&#10;Description automatically generated"/>
          <p:cNvPicPr/>
          <p:nvPr/>
        </p:nvPicPr>
        <p:blipFill>
          <a:blip r:embed="rId2"/>
          <a:stretch/>
        </p:blipFill>
        <p:spPr>
          <a:xfrm>
            <a:off x="964080" y="199800"/>
            <a:ext cx="9968760" cy="615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B42C1A1-45EA-4B78-B44B-B65E08C5AD9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867240" y="-29160"/>
            <a:ext cx="10515240" cy="1012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Length of Stay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0" name="Picture 6" descr="A graph of covid-19 and age groups&#10;&#10;Description automatically generated"/>
          <p:cNvPicPr/>
          <p:nvPr/>
        </p:nvPicPr>
        <p:blipFill>
          <a:blip r:embed="rId3"/>
          <a:stretch/>
        </p:blipFill>
        <p:spPr>
          <a:xfrm>
            <a:off x="1288440" y="906120"/>
            <a:ext cx="9540360" cy="58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456058B-E531-41F8-9E04-BA665867792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42" name="Picture 3" descr="A graph of different colored squares&#10;&#10;Description automatically generated"/>
          <p:cNvPicPr/>
          <p:nvPr/>
        </p:nvPicPr>
        <p:blipFill>
          <a:blip r:embed="rId3"/>
          <a:stretch/>
        </p:blipFill>
        <p:spPr>
          <a:xfrm>
            <a:off x="1208880" y="433080"/>
            <a:ext cx="9600120" cy="592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542"/>
          <p:cNvPicPr/>
          <p:nvPr/>
        </p:nvPicPr>
        <p:blipFill>
          <a:blip r:embed="rId2"/>
          <a:stretch/>
        </p:blipFill>
        <p:spPr>
          <a:xfrm>
            <a:off x="228240" y="720000"/>
            <a:ext cx="11651760" cy="2947320"/>
          </a:xfrm>
          <a:prstGeom prst="rect">
            <a:avLst/>
          </a:prstGeom>
          <a:ln w="0">
            <a:noFill/>
          </a:ln>
        </p:spPr>
      </p:pic>
      <p:sp>
        <p:nvSpPr>
          <p:cNvPr id="544" name="Title 2"/>
          <p:cNvSpPr txBox="1"/>
          <p:nvPr/>
        </p:nvSpPr>
        <p:spPr>
          <a:xfrm>
            <a:off x="824760" y="-245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Bed Availability 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5" name="Picture 544"/>
          <p:cNvPicPr/>
          <p:nvPr/>
        </p:nvPicPr>
        <p:blipFill>
          <a:blip r:embed="rId3"/>
          <a:stretch/>
        </p:blipFill>
        <p:spPr>
          <a:xfrm>
            <a:off x="360000" y="3636000"/>
            <a:ext cx="5220000" cy="322200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45"/>
          <p:cNvPicPr/>
          <p:nvPr/>
        </p:nvPicPr>
        <p:blipFill>
          <a:blip r:embed="rId4"/>
          <a:stretch/>
        </p:blipFill>
        <p:spPr>
          <a:xfrm>
            <a:off x="6660000" y="3642120"/>
            <a:ext cx="5209920" cy="321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546"/>
          <p:cNvPicPr/>
          <p:nvPr/>
        </p:nvPicPr>
        <p:blipFill>
          <a:blip r:embed="rId2"/>
          <a:stretch/>
        </p:blipFill>
        <p:spPr>
          <a:xfrm>
            <a:off x="1260000" y="360000"/>
            <a:ext cx="9583200" cy="591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-180000" y="29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What is Driving the Improvement?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80000" y="1080000"/>
            <a:ext cx="11700000" cy="46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Exceeding recruitment commitments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April 2022 £4.5 million funding recruitment package.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Recurring Scottish Government funding of £1 million targeted at overseas recruitment.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Exceeded commitment to recruit additional health workers in key settings.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Improved staff conditions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£12 million to support well-being and further investment is planned. 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in staff, through fair pay, increased training and upskilling opportunities.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Increased investment in training existing and new staff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Introduced a number of new bursaries to widen access to careers in health and care.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Established the NHS Scotland Academy which provides a broad range training opportunities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Committed to increase medical undergraduates by 500 places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50" name="Picture 1"/>
          <p:cNvPicPr/>
          <p:nvPr/>
        </p:nvPicPr>
        <p:blipFill>
          <a:blip r:embed="rId2"/>
          <a:stretch/>
        </p:blipFill>
        <p:spPr>
          <a:xfrm>
            <a:off x="10337760" y="360000"/>
            <a:ext cx="1182240" cy="118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Team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4011264758"/>
              </p:ext>
            </p:extLst>
          </p:nvPr>
        </p:nvGraphicFramePr>
        <p:xfrm>
          <a:off x="393120" y="1463040"/>
          <a:ext cx="11411280" cy="435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4EA6118-E352-4BA1-8B9F-68E235FC56C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Summary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788080" y="1527120"/>
            <a:ext cx="594936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Project brief and our Approach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KPIs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Dashboard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000000"/>
                </a:solidFill>
                <a:latin typeface="Avenir Next LT Pro"/>
              </a:rPr>
              <a:t>Key findings</a:t>
            </a:r>
          </a:p>
        </p:txBody>
      </p:sp>
      <p:sp>
        <p:nvSpPr>
          <p:cNvPr id="499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8F8C13-67E4-424D-8360-3687C01FA1BA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Brief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5200" y="1455480"/>
            <a:ext cx="1100052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500" lnSpcReduction="10000"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 dirty="0">
                <a:solidFill>
                  <a:srgbClr val="000000"/>
                </a:solidFill>
                <a:latin typeface="Avenir Next LT Pro"/>
              </a:rPr>
              <a:t>To what extent are the ‘winter crises’ reported by the media real?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endParaRPr lang="en-GB" sz="2400" b="1" strike="noStrike" spc="-1" dirty="0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 dirty="0">
                <a:solidFill>
                  <a:srgbClr val="000000"/>
                </a:solidFill>
                <a:latin typeface="Avenir Next LT Pro"/>
              </a:rPr>
              <a:t>How has the Covid-19 pandemic affected provision of acute care in Scotland?</a:t>
            </a:r>
            <a:endParaRPr lang="en-GB" sz="2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835200" y="343800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Temporal: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has this issue changed over time? (Is it getting better or worse?)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8218800" y="3438000"/>
            <a:ext cx="3291480" cy="146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Demographic: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Who is most affected by this issue? (Who should be targeted with efforts?)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1AA42E2-F2EE-43F7-A3C2-A6B030D1915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07" name="Picture 11"/>
          <p:cNvPicPr/>
          <p:nvPr/>
        </p:nvPicPr>
        <p:blipFill>
          <a:blip r:embed="rId3"/>
          <a:stretch/>
        </p:blipFill>
        <p:spPr>
          <a:xfrm>
            <a:off x="8610480" y="198360"/>
            <a:ext cx="1182240" cy="118224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4590000" y="342864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Geographic: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does this issue differ between areas in Scotland? (Where should efforts be focussed?)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Data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6640" y="1583640"/>
            <a:ext cx="10714320" cy="469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by Speciality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Patient Demographics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Deprivation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Hospitalisations due to Covid 19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A&amp;E attendances and performance data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Quarterly Hospital Beds Information - Datasets - Scottish Health and Social Care Open Data - nhs.scot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Delayed discharge data</a:t>
            </a:r>
          </a:p>
        </p:txBody>
      </p:sp>
      <p:sp>
        <p:nvSpPr>
          <p:cNvPr id="511" name="PlaceHolder 3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654D5A9-A8EB-4EA5-A26D-348D932AD80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12" name="Picture 7"/>
          <p:cNvPicPr/>
          <p:nvPr/>
        </p:nvPicPr>
        <p:blipFill>
          <a:blip r:embed="rId3"/>
          <a:stretch/>
        </p:blipFill>
        <p:spPr>
          <a:xfrm>
            <a:off x="8088120" y="525960"/>
            <a:ext cx="2943360" cy="117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Placeholder 5" descr="boy playing in playground in front of apartment building&#10;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The way to get started is to quit talking and begin doing.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Walt Disney</a:t>
            </a: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6" name="Arc 13"/>
          <p:cNvSpPr/>
          <p:nvPr/>
        </p:nvSpPr>
        <p:spPr>
          <a:xfrm rot="9366600" flipV="1">
            <a:off x="2607480" y="9000"/>
            <a:ext cx="6815880" cy="6815520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Oval 15"/>
          <p:cNvSpPr/>
          <p:nvPr/>
        </p:nvSpPr>
        <p:spPr>
          <a:xfrm>
            <a:off x="8153280" y="4609800"/>
            <a:ext cx="872640" cy="8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61694B-1CA8-4119-A1E2-828493389A19}" type="slidenum">
              <a:rPr lang="en-GB" sz="120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Timeline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597524835"/>
              </p:ext>
            </p:extLst>
          </p:nvPr>
        </p:nvGraphicFramePr>
        <p:xfrm>
          <a:off x="998280" y="1626840"/>
          <a:ext cx="10195200" cy="367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0" name="PlaceHolder 2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03FC13-C611-40F4-9DA7-978602B139B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8"/>
          <a:stretch/>
        </p:blipFill>
        <p:spPr>
          <a:xfrm>
            <a:off x="2207520" y="4932720"/>
            <a:ext cx="2433240" cy="18248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7"/>
          <p:cNvPicPr/>
          <p:nvPr/>
        </p:nvPicPr>
        <p:blipFill>
          <a:blip r:embed="rId9"/>
          <a:stretch/>
        </p:blipFill>
        <p:spPr>
          <a:xfrm>
            <a:off x="4598640" y="5118840"/>
            <a:ext cx="1623600" cy="911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8"/>
          <p:cNvPicPr/>
          <p:nvPr/>
        </p:nvPicPr>
        <p:blipFill>
          <a:blip r:embed="rId10"/>
          <a:stretch/>
        </p:blipFill>
        <p:spPr>
          <a:xfrm>
            <a:off x="8214840" y="4922280"/>
            <a:ext cx="2233440" cy="1788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"/>
          <p:cNvPicPr/>
          <p:nvPr/>
        </p:nvPicPr>
        <p:blipFill>
          <a:blip r:embed="rId11"/>
          <a:stretch/>
        </p:blipFill>
        <p:spPr>
          <a:xfrm>
            <a:off x="6722640" y="5284440"/>
            <a:ext cx="1187280" cy="75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K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ey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P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erformance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I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ndicators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Admissions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Length of hospital stay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beds availability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27" name="Picture Placeholder 16" descr="A group of people outside of a hospital&#10;&#10;Description automatically generated"/>
          <p:cNvPicPr/>
          <p:nvPr/>
        </p:nvPicPr>
        <p:blipFill>
          <a:blip r:embed="rId3"/>
          <a:stretch/>
        </p:blipFill>
        <p:spPr>
          <a:xfrm>
            <a:off x="6305400" y="2496240"/>
            <a:ext cx="5181120" cy="323820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E43A1449-2920-43AE-988B-8BF2750BA3E7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Dashboard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{B4C958CF-0C59-409C-B2EE-0B97AFF51F89}tf78504181_win32</Template>
  <TotalTime>499</TotalTime>
  <Words>473</Words>
  <Application>Microsoft Office PowerPoint</Application>
  <PresentationFormat>Widescreen</PresentationFormat>
  <Paragraphs>96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Arial</vt:lpstr>
      <vt:lpstr>Avenir Next LT Pro</vt:lpstr>
      <vt:lpstr>Calibri</vt:lpstr>
      <vt:lpstr>Helvetica Neue</vt:lpstr>
      <vt:lpstr>inherit</vt:lpstr>
      <vt:lpstr>Symbol</vt:lpstr>
      <vt:lpstr>Times New Roman</vt:lpstr>
      <vt:lpstr>Tw Cen MT</vt:lpstr>
      <vt:lpstr>Wingdings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Impact of the Covid-19 pandemic on provision of acute care in Scotland. </vt:lpstr>
      <vt:lpstr>Team</vt:lpstr>
      <vt:lpstr>Summary</vt:lpstr>
      <vt:lpstr>Project Brief</vt:lpstr>
      <vt:lpstr>Data</vt:lpstr>
      <vt:lpstr>The way to get started is to quit talking and begin doing.</vt:lpstr>
      <vt:lpstr>Project Timeline</vt:lpstr>
      <vt:lpstr>Key Performance Indicators</vt:lpstr>
      <vt:lpstr>Dashboard</vt:lpstr>
      <vt:lpstr>How has the Covid-19 pandemic affected provision of acute care in Scotland?</vt:lpstr>
      <vt:lpstr>Number of Admissions</vt:lpstr>
      <vt:lpstr>PowerPoint Presentation</vt:lpstr>
      <vt:lpstr>Length of Stay</vt:lpstr>
      <vt:lpstr>PowerPoint Presentation</vt:lpstr>
      <vt:lpstr>PowerPoint Presentation</vt:lpstr>
      <vt:lpstr>PowerPoint Presentation</vt:lpstr>
      <vt:lpstr>What is Driving the Improvement?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has the Covid-19 pandemic affected provision of acute care in Scotland?</dc:title>
  <dc:subject/>
  <dc:creator>Justyna Rosiak</dc:creator>
  <dc:description/>
  <cp:lastModifiedBy>Justyna Rosiak</cp:lastModifiedBy>
  <cp:revision>6</cp:revision>
  <dcterms:created xsi:type="dcterms:W3CDTF">2023-07-12T13:16:47Z</dcterms:created>
  <dcterms:modified xsi:type="dcterms:W3CDTF">2023-07-14T07:49:46Z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14</vt:i4>
  </property>
  <property fmtid="{D5CDD505-2E9C-101B-9397-08002B2CF9AE}" pid="4" name="PresentationFormat">
    <vt:lpwstr>Widescreen</vt:lpwstr>
  </property>
  <property fmtid="{D5CDD505-2E9C-101B-9397-08002B2CF9AE}" pid="5" name="Slides">
    <vt:i4>16</vt:i4>
  </property>
</Properties>
</file>